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35" r:id="rId2"/>
    <p:sldId id="365" r:id="rId3"/>
    <p:sldId id="377" r:id="rId4"/>
    <p:sldId id="364" r:id="rId5"/>
    <p:sldId id="348" r:id="rId6"/>
    <p:sldId id="380" r:id="rId7"/>
    <p:sldId id="339" r:id="rId8"/>
    <p:sldId id="381" r:id="rId9"/>
    <p:sldId id="334" r:id="rId10"/>
    <p:sldId id="385" r:id="rId11"/>
    <p:sldId id="369" r:id="rId12"/>
    <p:sldId id="378" r:id="rId13"/>
    <p:sldId id="382" r:id="rId14"/>
    <p:sldId id="383" r:id="rId15"/>
    <p:sldId id="387" r:id="rId16"/>
    <p:sldId id="386" r:id="rId17"/>
    <p:sldId id="379" r:id="rId18"/>
    <p:sldId id="384" r:id="rId19"/>
    <p:sldId id="388" r:id="rId20"/>
    <p:sldId id="273" r:id="rId21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01" autoAdjust="0"/>
    <p:restoredTop sz="76897" autoAdjust="0"/>
  </p:normalViewPr>
  <p:slideViewPr>
    <p:cSldViewPr snapToGrid="0" showGuides="1">
      <p:cViewPr varScale="1">
        <p:scale>
          <a:sx n="97" d="100"/>
          <a:sy n="97" d="100"/>
        </p:scale>
        <p:origin x="4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DF3D-DF61-4B59-809D-709E6BC49494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03AAE-AA5C-45FF-B790-990FCB84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09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25216-DA91-4BF9-9B2F-C12DA8FC2EEE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D532-8DD0-4EA2-8A01-4E78B9DBC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47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那么如何排列两个卷积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69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3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迁移</a:t>
            </a:r>
            <a:r>
              <a:rPr lang="zh-CN" altLang="en-US" dirty="0"/>
              <a:t>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37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7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03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9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09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42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87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36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0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31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51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网络大</a:t>
            </a:r>
            <a:endParaRPr lang="en-US" altLang="zh-CN" dirty="0"/>
          </a:p>
          <a:p>
            <a:r>
              <a:rPr lang="zh-CN" altLang="en-US" dirty="0"/>
              <a:t>使用高级特征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60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8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9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8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封面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8278" y="2628107"/>
            <a:ext cx="6355444" cy="800893"/>
          </a:xfrm>
        </p:spPr>
        <p:txBody>
          <a:bodyPr anchor="ctr">
            <a:noAutofit/>
          </a:bodyPr>
          <a:lstStyle>
            <a:lvl1pPr algn="l">
              <a:defRPr sz="7200" b="1" spc="4000" baseline="0"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2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>
          <a:xfrm>
            <a:off x="-1" y="0"/>
            <a:ext cx="6813176" cy="6858000"/>
          </a:xfrm>
          <a:prstGeom prst="rect">
            <a:avLst/>
          </a:prstGeom>
        </p:spPr>
      </p:pic>
      <p:sp>
        <p:nvSpPr>
          <p:cNvPr id="16" name="圆角矩形 15"/>
          <p:cNvSpPr/>
          <p:nvPr userDrawn="1"/>
        </p:nvSpPr>
        <p:spPr>
          <a:xfrm>
            <a:off x="-1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手动输入 16"/>
          <p:cNvSpPr/>
          <p:nvPr userDrawn="1"/>
        </p:nvSpPr>
        <p:spPr>
          <a:xfrm rot="16200000" flipH="1">
            <a:off x="5201023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-1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-1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777379" cy="896369"/>
          </a:xfrm>
        </p:spPr>
        <p:txBody>
          <a:bodyPr anchor="ctr"/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0515"/>
            <a:ext cx="10515600" cy="474644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650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579204" y="3196263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CF5056B-7107-48DA-97E1-2E9CF9C31E49}" type="datetime1">
              <a:rPr lang="en-US" altLang="zh-CN" smtClean="0"/>
              <a:pPr/>
              <a:t>11/30/18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复旦大学计算机科学技术学院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51" r:id="rId3"/>
    <p:sldLayoutId id="2147483654" r:id="rId4"/>
    <p:sldLayoutId id="2147483666" r:id="rId5"/>
    <p:sldLayoutId id="2147483656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111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32854C-E0A4-8D40-814A-8D7205368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rcRect b="16117"/>
          <a:stretch/>
        </p:blipFill>
        <p:spPr>
          <a:xfrm>
            <a:off x="-28490" y="19845"/>
            <a:ext cx="12275483" cy="6844748"/>
          </a:xfrm>
          <a:prstGeom prst="rect">
            <a:avLst/>
          </a:prstGeom>
          <a:effectLst>
            <a:glow rad="25400">
              <a:schemeClr val="accent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7" name="标题 6">
            <a:extLst>
              <a:ext uri="{FF2B5EF4-FFF2-40B4-BE49-F238E27FC236}">
                <a16:creationId xmlns:a16="http://schemas.microsoft.com/office/drawing/2014/main" id="{C37BE74C-5F49-4AC4-8698-41D2049B22D9}"/>
              </a:ext>
            </a:extLst>
          </p:cNvPr>
          <p:cNvSpPr txBox="1">
            <a:spLocks/>
          </p:cNvSpPr>
          <p:nvPr/>
        </p:nvSpPr>
        <p:spPr>
          <a:xfrm>
            <a:off x="87230" y="1852286"/>
            <a:ext cx="12179598" cy="2775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4400" dirty="0"/>
              <a:t>Talk</a:t>
            </a:r>
            <a:r>
              <a:rPr lang="zh-CN" altLang="en-US" sz="4400" dirty="0"/>
              <a:t> </a:t>
            </a:r>
            <a:r>
              <a:rPr lang="en-US" altLang="zh-CN" sz="4400" dirty="0"/>
              <a:t>about</a:t>
            </a:r>
            <a:r>
              <a:rPr lang="zh-CN" altLang="en-US" sz="4400" dirty="0"/>
              <a:t> </a:t>
            </a:r>
            <a:r>
              <a:rPr lang="en-US" altLang="zh-CN" sz="4400" dirty="0"/>
              <a:t>Video</a:t>
            </a:r>
            <a:r>
              <a:rPr lang="zh-CN" altLang="en-US" sz="4400" dirty="0"/>
              <a:t> </a:t>
            </a:r>
            <a:r>
              <a:rPr lang="en-US" altLang="zh-CN" sz="4400" dirty="0"/>
              <a:t>Processing</a:t>
            </a:r>
            <a:r>
              <a:rPr lang="zh-CN" altLang="en-US" sz="4400" dirty="0"/>
              <a:t> </a:t>
            </a:r>
            <a:r>
              <a:rPr lang="en-US" altLang="zh-CN" sz="4400" dirty="0"/>
              <a:t>from</a:t>
            </a:r>
            <a:r>
              <a:rPr lang="zh-CN" altLang="en-US" sz="4400" dirty="0"/>
              <a:t> </a:t>
            </a:r>
            <a:r>
              <a:rPr lang="en-US" altLang="zh-CN" sz="4400" dirty="0"/>
              <a:t>P3D</a:t>
            </a:r>
            <a:br>
              <a:rPr lang="en-US" altLang="zh-CN" sz="4400" dirty="0"/>
            </a:br>
            <a:r>
              <a:rPr lang="en-US" altLang="zh-CN" sz="2000" dirty="0"/>
              <a:t>Learning </a:t>
            </a:r>
            <a:r>
              <a:rPr lang="en-US" altLang="zh-CN" sz="2000" dirty="0" err="1"/>
              <a:t>Spatio</a:t>
            </a:r>
            <a:r>
              <a:rPr lang="en-US" altLang="zh-CN" sz="2000" dirty="0"/>
              <a:t>-Temporal Representation with Pseudo-3D Residual Networks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222CA48-E762-2A46-A591-0135DBBD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325" y="0"/>
            <a:ext cx="12295318" cy="76254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B03BC1D-5CA6-AB40-B627-89D0232937B0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112F2E4-C105-7C42-8940-8D0E92112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36" y="67027"/>
            <a:ext cx="4318000" cy="609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60843FE-8F31-A14C-BC98-CE18BD671B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1659" y="5303985"/>
            <a:ext cx="12295318" cy="151737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83CC87A6-A188-438B-AEDF-34C6B1FFFAEE}"/>
              </a:ext>
            </a:extLst>
          </p:cNvPr>
          <p:cNvSpPr/>
          <p:nvPr/>
        </p:nvSpPr>
        <p:spPr>
          <a:xfrm>
            <a:off x="8917123" y="5595030"/>
            <a:ext cx="286120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 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Wenxi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November 23, 2018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87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9789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designs of Pseudo-3D blocks.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68637-1827-1447-8D28-3F6082584C1B}"/>
              </a:ext>
            </a:extLst>
          </p:cNvPr>
          <p:cNvSpPr/>
          <p:nvPr/>
        </p:nvSpPr>
        <p:spPr>
          <a:xfrm>
            <a:off x="1733794" y="3146960"/>
            <a:ext cx="3111336" cy="866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3x3x3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1A4BCD-AB53-964C-A7FE-592FF252AC27}"/>
              </a:ext>
            </a:extLst>
          </p:cNvPr>
          <p:cNvSpPr/>
          <p:nvPr/>
        </p:nvSpPr>
        <p:spPr>
          <a:xfrm>
            <a:off x="5997036" y="1971303"/>
            <a:ext cx="3111336" cy="866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1x3x3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E90471-D389-CA4A-8707-C33AC91683BB}"/>
              </a:ext>
            </a:extLst>
          </p:cNvPr>
          <p:cNvSpPr/>
          <p:nvPr/>
        </p:nvSpPr>
        <p:spPr>
          <a:xfrm>
            <a:off x="5997036" y="4251365"/>
            <a:ext cx="3111336" cy="866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3x1x1</a:t>
            </a:r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896F3D6-7F91-8240-AF5E-C8D622FC6F22}"/>
              </a:ext>
            </a:extLst>
          </p:cNvPr>
          <p:cNvCxnSpPr/>
          <p:nvPr/>
        </p:nvCxnSpPr>
        <p:spPr>
          <a:xfrm>
            <a:off x="4845130" y="3586347"/>
            <a:ext cx="961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2CD9C8F7-F93C-3E4E-B9E7-03FFC23908DA}"/>
              </a:ext>
            </a:extLst>
          </p:cNvPr>
          <p:cNvCxnSpPr>
            <a:stCxn id="5" idx="1"/>
            <a:endCxn id="6" idx="1"/>
          </p:cNvCxnSpPr>
          <p:nvPr/>
        </p:nvCxnSpPr>
        <p:spPr>
          <a:xfrm rot="10800000" flipV="1">
            <a:off x="5997036" y="2404752"/>
            <a:ext cx="12700" cy="2280062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162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0" y="376443"/>
            <a:ext cx="6834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designs of Pseudo-3D blocks.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E58009-081D-A240-B8AB-053689A38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34290"/>
            <a:ext cx="8260521" cy="456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7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1005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 building blocks of Residual Unit and our Pseudo-3D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4E57A8-43DA-6C4D-954F-8A4E382A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3" y="1306285"/>
            <a:ext cx="11894666" cy="44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3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1005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and Time Efficiency on UCF101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B60593-208A-C64F-B3FD-DEA19398D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82" y="1958820"/>
            <a:ext cx="9336157" cy="29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61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1005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 on Sports-1M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2188C5-D16D-0D46-A06A-60B18E704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8" y="2337072"/>
            <a:ext cx="10628416" cy="23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39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10051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 on UCF101</a:t>
            </a:r>
            <a:r>
              <a:rPr lang="en-US" altLang="zh-CN" dirty="0"/>
              <a:t> </a:t>
            </a:r>
            <a:endParaRPr lang="en-US" altLang="zh-CN" sz="2800" dirty="0"/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286EC9-277F-3A43-B44A-69811BA4A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75" y="831320"/>
            <a:ext cx="5379168" cy="58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37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1005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 on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ActivityNet</a:t>
            </a:r>
            <a:r>
              <a:rPr lang="en-US" altLang="zh-CN" dirty="0"/>
              <a:t> </a:t>
            </a: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FF2A9B-5566-074B-9E2A-384BDA1FB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45" y="1903750"/>
            <a:ext cx="9345881" cy="33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97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1005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P3DNet Architectures</a:t>
            </a:r>
            <a:r>
              <a:rPr lang="en-US" altLang="zh-CN" sz="2800" dirty="0"/>
              <a:t> 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CE2684C-41E8-214E-A418-241DBD26F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54950"/>
              </p:ext>
            </p:extLst>
          </p:nvPr>
        </p:nvGraphicFramePr>
        <p:xfrm>
          <a:off x="470818" y="1660203"/>
          <a:ext cx="11243735" cy="429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747">
                  <a:extLst>
                    <a:ext uri="{9D8B030D-6E8A-4147-A177-3AD203B41FA5}">
                      <a16:colId xmlns:a16="http://schemas.microsoft.com/office/drawing/2014/main" val="2759266364"/>
                    </a:ext>
                  </a:extLst>
                </a:gridCol>
                <a:gridCol w="2248747">
                  <a:extLst>
                    <a:ext uri="{9D8B030D-6E8A-4147-A177-3AD203B41FA5}">
                      <a16:colId xmlns:a16="http://schemas.microsoft.com/office/drawing/2014/main" val="2841090155"/>
                    </a:ext>
                  </a:extLst>
                </a:gridCol>
                <a:gridCol w="2248747">
                  <a:extLst>
                    <a:ext uri="{9D8B030D-6E8A-4147-A177-3AD203B41FA5}">
                      <a16:colId xmlns:a16="http://schemas.microsoft.com/office/drawing/2014/main" val="2368064606"/>
                    </a:ext>
                  </a:extLst>
                </a:gridCol>
                <a:gridCol w="2248747">
                  <a:extLst>
                    <a:ext uri="{9D8B030D-6E8A-4147-A177-3AD203B41FA5}">
                      <a16:colId xmlns:a16="http://schemas.microsoft.com/office/drawing/2014/main" val="3742770280"/>
                    </a:ext>
                  </a:extLst>
                </a:gridCol>
                <a:gridCol w="2248747">
                  <a:extLst>
                    <a:ext uri="{9D8B030D-6E8A-4147-A177-3AD203B41FA5}">
                      <a16:colId xmlns:a16="http://schemas.microsoft.com/office/drawing/2014/main" val="3313493967"/>
                    </a:ext>
                  </a:extLst>
                </a:gridCol>
              </a:tblGrid>
              <a:tr h="38547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63-layer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131-layer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199-layer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71976"/>
                  </a:ext>
                </a:extLst>
              </a:tr>
              <a:tr h="3908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conv1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160x640x16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1x7x7,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64,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stride1x2x2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248098"/>
                  </a:ext>
                </a:extLst>
              </a:tr>
              <a:tr h="3908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pool(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Deprecated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80x80x16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2x3x3,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stride2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741988"/>
                  </a:ext>
                </a:extLst>
              </a:tr>
              <a:tr h="3908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conv2_x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40x40x16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5055"/>
                  </a:ext>
                </a:extLst>
              </a:tr>
              <a:tr h="390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max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pool(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Deprecated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40x40x16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2x1x1,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stride2x1x1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189311"/>
                  </a:ext>
                </a:extLst>
              </a:tr>
              <a:tr h="390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conv3_x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20x20x16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0670"/>
                  </a:ext>
                </a:extLst>
              </a:tr>
              <a:tr h="390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max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pool(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Deprecated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20x20x16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2x1x1,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stride2x1x1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567492"/>
                  </a:ext>
                </a:extLst>
              </a:tr>
              <a:tr h="390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conv4_x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10x10x16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64901"/>
                  </a:ext>
                </a:extLst>
              </a:tr>
              <a:tr h="390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max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pool(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Deprecated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10x10x16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2x1x1,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stride2x1x1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623551"/>
                  </a:ext>
                </a:extLst>
              </a:tr>
              <a:tr h="390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conv5_x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5x5x16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606146"/>
                  </a:ext>
                </a:extLst>
              </a:tr>
              <a:tr h="3908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output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718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298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10051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 </a:t>
            </a:r>
          </a:p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AB7980-4676-E446-8B36-3B46ADCBCE35}"/>
              </a:ext>
            </a:extLst>
          </p:cNvPr>
          <p:cNvSpPr txBox="1">
            <a:spLocks/>
          </p:cNvSpPr>
          <p:nvPr/>
        </p:nvSpPr>
        <p:spPr>
          <a:xfrm>
            <a:off x="957470" y="1111827"/>
            <a:ext cx="10515600" cy="49301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Model compression</a:t>
            </a:r>
          </a:p>
          <a:p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others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r>
              <a:rPr lang="en-US" altLang="zh-CN" dirty="0"/>
              <a:t>Why this model work?</a:t>
            </a:r>
          </a:p>
          <a:p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 err="1"/>
              <a:t>func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better?</a:t>
            </a:r>
          </a:p>
        </p:txBody>
      </p:sp>
    </p:spTree>
    <p:extLst>
      <p:ext uri="{BB962C8B-B14F-4D97-AF65-F5344CB8AC3E}">
        <p14:creationId xmlns:p14="http://schemas.microsoft.com/office/powerpoint/2010/main" val="1863558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78901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56F552-7D71-1F47-84E2-FFF3E363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1853065"/>
            <a:ext cx="5699656" cy="440515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9297818-530E-2449-A831-A0E05CC38ED1}"/>
              </a:ext>
            </a:extLst>
          </p:cNvPr>
          <p:cNvSpPr/>
          <p:nvPr/>
        </p:nvSpPr>
        <p:spPr>
          <a:xfrm>
            <a:off x="574915" y="1094279"/>
            <a:ext cx="78901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https://</a:t>
            </a:r>
            <a:r>
              <a:rPr lang="en-US" altLang="zh-CN" sz="2400" b="1" dirty="0" err="1"/>
              <a:t>github.com</a:t>
            </a:r>
            <a:r>
              <a:rPr lang="en-US" altLang="zh-CN" sz="2400" b="1" dirty="0"/>
              <a:t>/FDU-VTS/</a:t>
            </a:r>
            <a:r>
              <a:rPr lang="en-US" altLang="zh-CN" sz="2400" b="1" dirty="0" err="1"/>
              <a:t>CVCode</a:t>
            </a:r>
            <a:endParaRPr lang="en-US" altLang="zh-CN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15" y="192311"/>
            <a:ext cx="7283349" cy="63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92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8730" y="341583"/>
            <a:ext cx="1038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What is the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difference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between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pictures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videos?</a:t>
            </a:r>
            <a:endParaRPr lang="en-US" sz="3200" b="1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0718799" y="2709333"/>
            <a:ext cx="16933" cy="33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A90FED9-A843-AC4E-BC26-B9FCBC4A6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9" y="1905000"/>
            <a:ext cx="4064000" cy="304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1CC796-6A1A-9549-B5A6-07EBD0CB9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9" y="1905000"/>
            <a:ext cx="4064000" cy="304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D03C3D-ED9C-EC4D-B1E2-00E9522DB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9" y="1905000"/>
            <a:ext cx="4064000" cy="304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1535D1-028F-1B4C-B4CC-721E2600A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65" y="1905000"/>
            <a:ext cx="4064000" cy="304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29E14C-8EC9-7549-9CDF-2638C206C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75" y="2099733"/>
            <a:ext cx="4064000" cy="304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3542C0C-A28A-5D4F-99BE-B791380C09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66" y="2294466"/>
            <a:ext cx="4064000" cy="304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75B81D-21A7-0B41-8979-06E251CA9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099733"/>
            <a:ext cx="4064000" cy="304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DE07356-362F-6C4A-B017-D1D1B47ED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5030681"/>
            <a:ext cx="61214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94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806865" y="340842"/>
            <a:ext cx="1038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Why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use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temporal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stream?</a:t>
            </a:r>
            <a:endParaRPr lang="en-US" sz="3200" b="1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620000" y="2709333"/>
            <a:ext cx="16933" cy="33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QQ20181123-123153-HD">
            <a:hlinkClick r:id="" action="ppaction://media"/>
            <a:extLst>
              <a:ext uri="{FF2B5EF4-FFF2-40B4-BE49-F238E27FC236}">
                <a16:creationId xmlns:a16="http://schemas.microsoft.com/office/drawing/2014/main" id="{A74D94BC-5873-E540-A907-7F955363F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9600" y="1138083"/>
            <a:ext cx="8906933" cy="483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38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58096E7-E2C1-984F-B730-F880094664E3}"/>
              </a:ext>
            </a:extLst>
          </p:cNvPr>
          <p:cNvSpPr txBox="1"/>
          <p:nvPr/>
        </p:nvSpPr>
        <p:spPr>
          <a:xfrm>
            <a:off x="1311564" y="1719001"/>
            <a:ext cx="54656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</a:p>
          <a:p>
            <a:r>
              <a:rPr lang="en-US" altLang="zh-CN" sz="2400" dirty="0"/>
              <a:t>Optical</a:t>
            </a:r>
            <a:r>
              <a:rPr lang="en-US" altLang="zh-CN" sz="2800" dirty="0"/>
              <a:t> </a:t>
            </a:r>
            <a:r>
              <a:rPr lang="en-US" altLang="zh-CN" sz="2400" dirty="0"/>
              <a:t>Flow</a:t>
            </a:r>
          </a:p>
          <a:p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r>
              <a:rPr lang="en-US" altLang="zh-CN" sz="2400" dirty="0"/>
              <a:t>LSTM</a:t>
            </a:r>
          </a:p>
          <a:p>
            <a:r>
              <a:rPr lang="en-US" altLang="zh-CN" sz="2400" dirty="0"/>
              <a:t>3D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/>
              <a:t>Convolutional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/>
              <a:t>Neural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/>
              <a:t>Networks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2D5A310-F22B-5B45-90AA-DF91F123EE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297657"/>
              </p:ext>
            </p:extLst>
          </p:nvPr>
        </p:nvGraphicFramePr>
        <p:xfrm>
          <a:off x="6909563" y="2145991"/>
          <a:ext cx="4744984" cy="2415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r:id="rId4" imgW="8394700" imgH="4267200" progId="Visio.Drawing.15">
                  <p:embed/>
                </p:oleObj>
              </mc:Choice>
              <mc:Fallback>
                <p:oleObj r:id="rId4" imgW="8394700" imgH="4267200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1C39804-23F0-D942-BBAA-9C23FC400E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9563" y="2145991"/>
                        <a:ext cx="4744984" cy="24159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DA25D46-64EF-B741-BA93-036D3294C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81" y="616069"/>
            <a:ext cx="3920424" cy="15299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84B17F-757E-BD43-8A7D-84ACFCC6F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99" y="4561935"/>
            <a:ext cx="4283954" cy="19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06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5489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Flow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DA005A-1684-F746-B7D5-804FA1C5442A}"/>
              </a:ext>
            </a:extLst>
          </p:cNvPr>
          <p:cNvSpPr txBox="1">
            <a:spLocks/>
          </p:cNvSpPr>
          <p:nvPr/>
        </p:nvSpPr>
        <p:spPr>
          <a:xfrm>
            <a:off x="957470" y="1111827"/>
            <a:ext cx="10515600" cy="49301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Two-Stream Convolutional Networks for Action Recognition in Videos (NIPS</a:t>
            </a:r>
            <a:r>
              <a:rPr lang="zh-CN" altLang="en-US" dirty="0"/>
              <a:t> </a:t>
            </a:r>
            <a:r>
              <a:rPr lang="en-US" altLang="zh-CN" dirty="0"/>
              <a:t>2014)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4B56EA-03A4-4B45-942D-408EA6CE0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70" y="1843617"/>
            <a:ext cx="10287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99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6800" y="355600"/>
            <a:ext cx="5489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LSTM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DA005A-1684-F746-B7D5-804FA1C5442A}"/>
              </a:ext>
            </a:extLst>
          </p:cNvPr>
          <p:cNvSpPr txBox="1">
            <a:spLocks/>
          </p:cNvSpPr>
          <p:nvPr/>
        </p:nvSpPr>
        <p:spPr>
          <a:xfrm>
            <a:off x="957470" y="1111827"/>
            <a:ext cx="10515600" cy="49301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Beyond shorts-</a:t>
            </a:r>
            <a:r>
              <a:rPr lang="en-US" altLang="zh-CN" dirty="0" err="1"/>
              <a:t>nippets</a:t>
            </a:r>
            <a:r>
              <a:rPr lang="en-US" altLang="zh-CN" dirty="0"/>
              <a:t>: Deep networks for video classification (CVPR</a:t>
            </a:r>
            <a:r>
              <a:rPr lang="zh-CN" altLang="en-US" dirty="0"/>
              <a:t> </a:t>
            </a:r>
            <a:r>
              <a:rPr lang="en-US" altLang="zh-CN" dirty="0"/>
              <a:t>2015)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1D6E41-4F67-2A4C-904B-75DEA3897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39" y="1912454"/>
            <a:ext cx="6530009" cy="45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29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66801" y="355600"/>
            <a:ext cx="9919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Spatiotemporal Modeling for Crowd Counting in Videos(ICCV 2017)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9F3E38-F66C-B241-8143-E0973C1D7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1" y="1096059"/>
            <a:ext cx="5172363" cy="51855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FE60C3-42F7-0542-B415-9EBD4048B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56" y="1995056"/>
            <a:ext cx="8094858" cy="24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07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8EC89D-3B03-A14B-A533-B3E51F0A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44" y="1751217"/>
            <a:ext cx="5656432" cy="20331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6800" y="355600"/>
            <a:ext cx="5489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C3DNet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DA005A-1684-F746-B7D5-804FA1C5442A}"/>
              </a:ext>
            </a:extLst>
          </p:cNvPr>
          <p:cNvSpPr txBox="1">
            <a:spLocks/>
          </p:cNvSpPr>
          <p:nvPr/>
        </p:nvSpPr>
        <p:spPr>
          <a:xfrm>
            <a:off x="957470" y="1111827"/>
            <a:ext cx="10515600" cy="49301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Learning Spatiotemporal Features with 3D Convolutional Networks(CVPR</a:t>
            </a:r>
            <a:r>
              <a:rPr lang="zh-CN" altLang="en-US" dirty="0"/>
              <a:t> </a:t>
            </a:r>
            <a:r>
              <a:rPr lang="en-US" altLang="zh-CN" dirty="0"/>
              <a:t>2015)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2EB37A-28B2-9C40-B1FD-5337DA983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871" y="3922085"/>
            <a:ext cx="4808331" cy="15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15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29AB11-4063-9C4B-8FAC-0FF13C033AC9}"/>
              </a:ext>
            </a:extLst>
          </p:cNvPr>
          <p:cNvSpPr/>
          <p:nvPr/>
        </p:nvSpPr>
        <p:spPr>
          <a:xfrm>
            <a:off x="1077191" y="376443"/>
            <a:ext cx="9789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 of different models on Sports-1M dataset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842F59-A769-CC49-A3FB-264E876FC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4" y="1643270"/>
            <a:ext cx="11009322" cy="385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6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6898</TotalTime>
  <Words>281</Words>
  <Application>Microsoft Macintosh PowerPoint</Application>
  <PresentationFormat>宽屏</PresentationFormat>
  <Paragraphs>105</Paragraphs>
  <Slides>20</Slides>
  <Notes>20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微软雅黑</vt:lpstr>
      <vt:lpstr>微軟正黑體</vt:lpstr>
      <vt:lpstr>Arial</vt:lpstr>
      <vt:lpstr>Calibri</vt:lpstr>
      <vt:lpstr>Times New Roman</vt:lpstr>
      <vt:lpstr>Office 主题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李文熙</cp:lastModifiedBy>
  <cp:revision>290</cp:revision>
  <dcterms:created xsi:type="dcterms:W3CDTF">2014-04-01T11:22:20Z</dcterms:created>
  <dcterms:modified xsi:type="dcterms:W3CDTF">2018-11-30T08:17:32Z</dcterms:modified>
</cp:coreProperties>
</file>